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13A6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3" name="Shape 1"/>
          <p:cNvSpPr/>
          <p:nvPr/>
        </p:nvSpPr>
        <p:spPr>
          <a:xfrm>
            <a:off x="11932920" y="0"/>
            <a:ext cx="256032" cy="6858000"/>
          </a:xfrm>
          <a:prstGeom prst="rect">
            <a:avLst/>
          </a:prstGeom>
          <a:solidFill>
            <a:srgbClr val="005BAA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08676" y="777240"/>
            <a:ext cx="1371600" cy="1371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2377440"/>
            <a:ext cx="103601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T.C. HITIT ÜNIVERSITESI · LISANSÜSTÜ EĞITIM ENSTITÜSÜ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914400" y="2743200"/>
            <a:ext cx="1036015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Öğretim Üyeleri için Lisansüstü Süreç Eğitimi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1371600" y="4206240"/>
            <a:ext cx="94457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 Mevzuat, Görevler ve Dijital Araçlar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14400" y="6126480"/>
            <a:ext cx="103601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FA9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Akademik Bilgilendirme · 2025-2026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SAVUNMA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Tez Jürisi ve Savunma Sınavı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1234440"/>
            <a:ext cx="100584" cy="2331720"/>
          </a:xfrm>
          <a:prstGeom prst="rect">
            <a:avLst/>
          </a:prstGeom>
          <a:solidFill>
            <a:srgbClr val="005BAA"/>
          </a:solidFill>
          <a:ln/>
        </p:spPr>
      </p:sp>
      <p:sp>
        <p:nvSpPr>
          <p:cNvPr id="9" name="Shape 6"/>
          <p:cNvSpPr/>
          <p:nvPr/>
        </p:nvSpPr>
        <p:spPr>
          <a:xfrm>
            <a:off x="804672" y="1472184"/>
            <a:ext cx="566928" cy="566928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10" name="Text 7"/>
          <p:cNvSpPr/>
          <p:nvPr/>
        </p:nvSpPr>
        <p:spPr>
          <a:xfrm>
            <a:off x="804672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508760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Jüri Oluşumu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59536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YL: 3 veya 5 üye (en az 1 dış). Doktora: 5 asıl (3’ü TİK üyesi, en az 2’si dış). ABD önerisi + EYK onayı.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222492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222492" y="1234440"/>
            <a:ext cx="100584" cy="233172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5" name="Shape 12"/>
          <p:cNvSpPr/>
          <p:nvPr/>
        </p:nvSpPr>
        <p:spPr>
          <a:xfrm>
            <a:off x="6478524" y="1472184"/>
            <a:ext cx="566928" cy="566928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6" name="Text 13"/>
          <p:cNvSpPr/>
          <p:nvPr/>
        </p:nvSpPr>
        <p:spPr>
          <a:xfrm>
            <a:off x="6478524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7182612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6533388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Jüri Öneri Formu savunmadan 15 gün önce iletilir; tez teslimini izleyen en geç 1 ay içinde savunma.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48640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548640" y="3822192"/>
            <a:ext cx="100584" cy="2331720"/>
          </a:xfrm>
          <a:prstGeom prst="rect">
            <a:avLst/>
          </a:prstGeom>
          <a:solidFill>
            <a:srgbClr val="1A7F4B"/>
          </a:solidFill>
          <a:ln/>
        </p:spPr>
      </p:sp>
      <p:sp>
        <p:nvSpPr>
          <p:cNvPr id="21" name="Shape 18"/>
          <p:cNvSpPr/>
          <p:nvPr/>
        </p:nvSpPr>
        <p:spPr>
          <a:xfrm>
            <a:off x="804672" y="4059936"/>
            <a:ext cx="566928" cy="566928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22" name="Text 19"/>
          <p:cNvSpPr/>
          <p:nvPr/>
        </p:nvSpPr>
        <p:spPr>
          <a:xfrm>
            <a:off x="804672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1508760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Karar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859536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Oy birliği/çokluğuyla kabul / ret / düzeltme. YL düzeltme 3 ay, doktora 6 ay.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6222492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222492" y="3822192"/>
            <a:ext cx="100584" cy="2331720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27" name="Shape 24"/>
          <p:cNvSpPr/>
          <p:nvPr/>
        </p:nvSpPr>
        <p:spPr>
          <a:xfrm>
            <a:off x="6478524" y="4059936"/>
            <a:ext cx="566928" cy="566928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28" name="Text 25"/>
          <p:cNvSpPr/>
          <p:nvPr/>
        </p:nvSpPr>
        <p:spPr>
          <a:xfrm>
            <a:off x="6478524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Text 26"/>
          <p:cNvSpPr/>
          <p:nvPr/>
        </p:nvSpPr>
        <p:spPr>
          <a:xfrm>
            <a:off x="7182612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Evrak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6533388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Kişisel Değerlendirme Formları + Tutanak, 3 iş günü içinde EBYS üzerinden Enstitüye.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KALITE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Benzerlik, Yayın ve Şekil Şartları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554480"/>
            <a:ext cx="3514344" cy="3108960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1554480"/>
            <a:ext cx="3514344" cy="128016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9" name="Text 6"/>
          <p:cNvSpPr/>
          <p:nvPr/>
        </p:nvSpPr>
        <p:spPr>
          <a:xfrm>
            <a:off x="640080" y="1920240"/>
            <a:ext cx="3331464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810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%30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777240" y="3200400"/>
            <a:ext cx="3057144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 benzerlik (intihal) üst sınırı. Danışman benzerlik raporunu alır ve uygunluğu beyan eder.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4337304" y="1554480"/>
            <a:ext cx="3514344" cy="3108960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337304" y="1554480"/>
            <a:ext cx="3514344" cy="128016"/>
          </a:xfrm>
          <a:prstGeom prst="rect">
            <a:avLst/>
          </a:prstGeom>
          <a:solidFill>
            <a:srgbClr val="005BAA"/>
          </a:solidFill>
          <a:ln/>
        </p:spPr>
      </p:sp>
      <p:sp>
        <p:nvSpPr>
          <p:cNvPr id="13" name="Text 10"/>
          <p:cNvSpPr/>
          <p:nvPr/>
        </p:nvSpPr>
        <p:spPr>
          <a:xfrm>
            <a:off x="4428744" y="1920240"/>
            <a:ext cx="3331464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005BA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≥1</a:t>
            </a:r>
            <a:endParaRPr lang="en-US" sz="4600" dirty="0"/>
          </a:p>
        </p:txBody>
      </p:sp>
      <p:sp>
        <p:nvSpPr>
          <p:cNvPr id="14" name="Text 11"/>
          <p:cNvSpPr/>
          <p:nvPr/>
        </p:nvSpPr>
        <p:spPr>
          <a:xfrm>
            <a:off x="4565904" y="3200400"/>
            <a:ext cx="3057144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Yayın şartı: YL en az 1 bilimsel yayın; Doktora ilk yazarlı en az 1 makale (indeksli) / kabul yazısı.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125968" y="1554480"/>
            <a:ext cx="3514344" cy="3108960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125968" y="1554480"/>
            <a:ext cx="3514344" cy="128016"/>
          </a:xfrm>
          <a:prstGeom prst="rect">
            <a:avLst/>
          </a:prstGeom>
          <a:solidFill>
            <a:srgbClr val="1A7F4B"/>
          </a:solidFill>
          <a:ln/>
        </p:spPr>
      </p:sp>
      <p:sp>
        <p:nvSpPr>
          <p:cNvPr id="17" name="Text 14"/>
          <p:cNvSpPr/>
          <p:nvPr/>
        </p:nvSpPr>
        <p:spPr>
          <a:xfrm>
            <a:off x="8217408" y="1920240"/>
            <a:ext cx="3331464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1A7F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gün</a:t>
            </a:r>
            <a:endParaRPr lang="en-US" sz="4600" dirty="0"/>
          </a:p>
        </p:txBody>
      </p:sp>
      <p:sp>
        <p:nvSpPr>
          <p:cNvPr id="18" name="Text 15"/>
          <p:cNvSpPr/>
          <p:nvPr/>
        </p:nvSpPr>
        <p:spPr>
          <a:xfrm>
            <a:off x="8354568" y="3200400"/>
            <a:ext cx="3057144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Jüri/komite kararlarının tutanakla Enstitüye bildirim süresi.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548640" y="4937760"/>
            <a:ext cx="11091672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1F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Yayında Üniversite adının geçmesi şarttır; tez şekil yönünden Enstitüce incelenir.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KARAR SÜRECI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Yönetim Kurulu Kararı Nasıl Oluşur?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554480"/>
            <a:ext cx="3392424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005BAA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988820" y="1554480"/>
            <a:ext cx="512064" cy="512064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9" name="Text 6"/>
          <p:cNvSpPr/>
          <p:nvPr/>
        </p:nvSpPr>
        <p:spPr>
          <a:xfrm>
            <a:off x="1988820" y="15544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658368" y="2103120"/>
            <a:ext cx="3172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Öğrenci/Danışman Başvurusu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959352" y="182880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4398264" y="1554480"/>
            <a:ext cx="3392424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C8102E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5838444" y="155448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4" name="Text 11"/>
          <p:cNvSpPr/>
          <p:nvPr/>
        </p:nvSpPr>
        <p:spPr>
          <a:xfrm>
            <a:off x="5838444" y="15544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507992" y="2103120"/>
            <a:ext cx="3172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ABD Akademik Kurul Kararı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7808976" y="182880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8247888" y="1554480"/>
            <a:ext cx="3392424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1A7F4B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9688068" y="1554480"/>
            <a:ext cx="512064" cy="512064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19" name="Text 16"/>
          <p:cNvSpPr/>
          <p:nvPr/>
        </p:nvSpPr>
        <p:spPr>
          <a:xfrm>
            <a:off x="9688068" y="15544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8357616" y="2103120"/>
            <a:ext cx="3172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Enstitüye Üst Yazı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548640" y="3108960"/>
            <a:ext cx="3392424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005BAA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2" name="Shape 19"/>
          <p:cNvSpPr/>
          <p:nvPr/>
        </p:nvSpPr>
        <p:spPr>
          <a:xfrm>
            <a:off x="1988820" y="3108960"/>
            <a:ext cx="512064" cy="512064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23" name="Text 20"/>
          <p:cNvSpPr/>
          <p:nvPr/>
        </p:nvSpPr>
        <p:spPr>
          <a:xfrm>
            <a:off x="1988820" y="31089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700" dirty="0"/>
          </a:p>
        </p:txBody>
      </p:sp>
      <p:sp>
        <p:nvSpPr>
          <p:cNvPr id="24" name="Text 21"/>
          <p:cNvSpPr/>
          <p:nvPr/>
        </p:nvSpPr>
        <p:spPr>
          <a:xfrm>
            <a:off x="658368" y="3657600"/>
            <a:ext cx="3172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EYK Değerlendirme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3959352" y="338328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4398264" y="3108960"/>
            <a:ext cx="3392424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C8102E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7" name="Shape 24"/>
          <p:cNvSpPr/>
          <p:nvPr/>
        </p:nvSpPr>
        <p:spPr>
          <a:xfrm>
            <a:off x="5838444" y="310896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28" name="Text 25"/>
          <p:cNvSpPr/>
          <p:nvPr/>
        </p:nvSpPr>
        <p:spPr>
          <a:xfrm>
            <a:off x="5838444" y="31089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700" dirty="0"/>
          </a:p>
        </p:txBody>
      </p:sp>
      <p:sp>
        <p:nvSpPr>
          <p:cNvPr id="29" name="Text 26"/>
          <p:cNvSpPr/>
          <p:nvPr/>
        </p:nvSpPr>
        <p:spPr>
          <a:xfrm>
            <a:off x="4507992" y="3657600"/>
            <a:ext cx="3172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Karar (Oy Birliği)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7808976" y="338328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8247888" y="3108960"/>
            <a:ext cx="3392424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1A7F4B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32" name="Shape 29"/>
          <p:cNvSpPr/>
          <p:nvPr/>
        </p:nvSpPr>
        <p:spPr>
          <a:xfrm>
            <a:off x="9688068" y="3108960"/>
            <a:ext cx="512064" cy="512064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33" name="Text 30"/>
          <p:cNvSpPr/>
          <p:nvPr/>
        </p:nvSpPr>
        <p:spPr>
          <a:xfrm>
            <a:off x="9688068" y="31089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700" dirty="0"/>
          </a:p>
        </p:txBody>
      </p:sp>
      <p:sp>
        <p:nvSpPr>
          <p:cNvPr id="34" name="Text 31"/>
          <p:cNvSpPr/>
          <p:nvPr/>
        </p:nvSpPr>
        <p:spPr>
          <a:xfrm>
            <a:off x="8357616" y="3657600"/>
            <a:ext cx="31729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ÜBYS + Tebliğ</a:t>
            </a:r>
            <a:endParaRPr lang="en-US" sz="1200" dirty="0"/>
          </a:p>
        </p:txBody>
      </p:sp>
      <p:sp>
        <p:nvSpPr>
          <p:cNvPr id="35" name="Text 32"/>
          <p:cNvSpPr/>
          <p:nvPr/>
        </p:nvSpPr>
        <p:spPr>
          <a:xfrm>
            <a:off x="548640" y="5989320"/>
            <a:ext cx="11091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Açılış: “… Ana Bilim Dalı’nın … sayılı yazısı okundu.” · Kapanış: “… Ana Bilim Dalına … bildirilmesine oy birliği ile karar verildi.”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DIJITAL ARAÇLAR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Kullanımınıza Sunulan Sistemler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1234440"/>
            <a:ext cx="100584" cy="2331720"/>
          </a:xfrm>
          <a:prstGeom prst="rect">
            <a:avLst/>
          </a:prstGeom>
          <a:solidFill>
            <a:srgbClr val="005BAA"/>
          </a:solidFill>
          <a:ln/>
        </p:spPr>
      </p:sp>
      <p:sp>
        <p:nvSpPr>
          <p:cNvPr id="9" name="Shape 6"/>
          <p:cNvSpPr/>
          <p:nvPr/>
        </p:nvSpPr>
        <p:spPr>
          <a:xfrm>
            <a:off x="804672" y="1472184"/>
            <a:ext cx="566928" cy="566928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10" name="Text 7"/>
          <p:cNvSpPr/>
          <p:nvPr/>
        </p:nvSpPr>
        <p:spPr>
          <a:xfrm>
            <a:off x="804672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508760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Formlar Web Sistemi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59536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no’dan otomatik ABD/program seçimli, yazdır kilitli form sistemi (44 form).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222492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222492" y="1234440"/>
            <a:ext cx="100584" cy="233172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5" name="Shape 12"/>
          <p:cNvSpPr/>
          <p:nvPr/>
        </p:nvSpPr>
        <p:spPr>
          <a:xfrm>
            <a:off x="6478524" y="1472184"/>
            <a:ext cx="566928" cy="566928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6" name="Text 13"/>
          <p:cNvSpPr/>
          <p:nvPr/>
        </p:nvSpPr>
        <p:spPr>
          <a:xfrm>
            <a:off x="6478524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7182612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Akışları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6533388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 sürecin güncel iş akışı; HTML görüntüleyici + düzenlenebilir Word.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48640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548640" y="3822192"/>
            <a:ext cx="100584" cy="2331720"/>
          </a:xfrm>
          <a:prstGeom prst="rect">
            <a:avLst/>
          </a:prstGeom>
          <a:solidFill>
            <a:srgbClr val="1A7F4B"/>
          </a:solidFill>
          <a:ln/>
        </p:spPr>
      </p:sp>
      <p:sp>
        <p:nvSpPr>
          <p:cNvPr id="21" name="Shape 18"/>
          <p:cNvSpPr/>
          <p:nvPr/>
        </p:nvSpPr>
        <p:spPr>
          <a:xfrm>
            <a:off x="804672" y="4059936"/>
            <a:ext cx="566928" cy="566928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22" name="Text 19"/>
          <p:cNvSpPr/>
          <p:nvPr/>
        </p:nvSpPr>
        <p:spPr>
          <a:xfrm>
            <a:off x="804672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1508760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Otomatik Karar Aracı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859536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Değişken girince yönetim kurulu kararını otomatik yazar; çoklu öğrenci için “Karar Ekle”.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6222492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222492" y="3822192"/>
            <a:ext cx="100584" cy="2331720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27" name="Shape 24"/>
          <p:cNvSpPr/>
          <p:nvPr/>
        </p:nvSpPr>
        <p:spPr>
          <a:xfrm>
            <a:off x="6478524" y="4059936"/>
            <a:ext cx="566928" cy="566928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28" name="Text 25"/>
          <p:cNvSpPr/>
          <p:nvPr/>
        </p:nvSpPr>
        <p:spPr>
          <a:xfrm>
            <a:off x="6478524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Text 26"/>
          <p:cNvSpPr/>
          <p:nvPr/>
        </p:nvSpPr>
        <p:spPr>
          <a:xfrm>
            <a:off x="7182612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Şablon ve Mevzuat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6533388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karar şablonları (Word) ve usul-esaslar Enstitü web sayfasında.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13A6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56032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3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5836" y="1188720"/>
            <a:ext cx="1097280" cy="10972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2651760"/>
            <a:ext cx="103601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Teşekkür Ederiz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1371600" y="3840480"/>
            <a:ext cx="94457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Katkı ve sorularınız için: Lisansüstü Eğitim Enstitüsü</a:t>
            </a:r>
            <a:endParaRPr lang="en-US" sz="1400" dirty="0"/>
          </a:p>
          <a:p>
            <a:pPr algn="ctr"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mevzuat, form, iş akışı ve karar araçları: Enstitü web sayfası</a:t>
            </a:r>
            <a:endParaRPr lang="en-US" sz="1400" dirty="0"/>
          </a:p>
          <a:p>
            <a:pPr algn="ctr"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T.C. Hitit Üniversitesi · Lisansüstü Eğitim Enstitüsü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GENEL BAKIŞ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Mevzuat Değişimi: Ne Değişti?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548640" y="1234440"/>
            <a:ext cx="6766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F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Yönerge yürürlükten kaldırıldı; süreçler güncel Yönetmelik ve 10 Usul ve Esas ile yürütülüyor.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594360" y="1874520"/>
            <a:ext cx="6766560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Tüm akademik kurul kararları ve üst yazılar artık usul-esaslara atıf yapmalı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Form, iş akışı ve yönetim kurulu kararı şablonları güncellendi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dijitalleşti: web formları, iş akışı görüntüleyici, otomatik karar aracı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Anabilim dalı–Enstitü–EYK iş bölümü netleştirildi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7589520" y="1234440"/>
            <a:ext cx="4023360" cy="5166360"/>
          </a:xfrm>
          <a:prstGeom prst="roundRect">
            <a:avLst>
              <a:gd name="adj" fmla="val 2273"/>
            </a:avLst>
          </a:prstGeom>
          <a:solidFill>
            <a:srgbClr val="013A6B"/>
          </a:solidFill>
          <a:ln/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7909560" y="150876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eğitimde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7955280" y="2103120"/>
            <a:ext cx="333756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Görev ve sorumluluklarınız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 ve mercii kuralları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Dijital araçların kullanımı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ROLLER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Öğretim Üyesinin Süreçteki Rolleri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1234440"/>
            <a:ext cx="100584" cy="2331720"/>
          </a:xfrm>
          <a:prstGeom prst="rect">
            <a:avLst/>
          </a:prstGeom>
          <a:solidFill>
            <a:srgbClr val="005BAA"/>
          </a:solidFill>
          <a:ln/>
        </p:spPr>
      </p:sp>
      <p:sp>
        <p:nvSpPr>
          <p:cNvPr id="9" name="Shape 6"/>
          <p:cNvSpPr/>
          <p:nvPr/>
        </p:nvSpPr>
        <p:spPr>
          <a:xfrm>
            <a:off x="804672" y="1472184"/>
            <a:ext cx="566928" cy="566928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10" name="Text 7"/>
          <p:cNvSpPr/>
          <p:nvPr/>
        </p:nvSpPr>
        <p:spPr>
          <a:xfrm>
            <a:off x="804672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508760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Danışmanlık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59536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Ders, seminer, tez/proje ve izleme süreçlerinde öğrenciye rehberlik ve bilimsel denetim.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222492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222492" y="1234440"/>
            <a:ext cx="100584" cy="233172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5" name="Shape 12"/>
          <p:cNvSpPr/>
          <p:nvPr/>
        </p:nvSpPr>
        <p:spPr>
          <a:xfrm>
            <a:off x="6478524" y="1472184"/>
            <a:ext cx="566928" cy="566928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6" name="Text 13"/>
          <p:cNvSpPr/>
          <p:nvPr/>
        </p:nvSpPr>
        <p:spPr>
          <a:xfrm>
            <a:off x="6478524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7182612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ve Değerlendirme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6533388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açma, yürütme, ölçme-değerlendirme; seminer ve proje değerlendirmeleri.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48640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548640" y="3822192"/>
            <a:ext cx="100584" cy="2331720"/>
          </a:xfrm>
          <a:prstGeom prst="rect">
            <a:avLst/>
          </a:prstGeom>
          <a:solidFill>
            <a:srgbClr val="1A7F4B"/>
          </a:solidFill>
          <a:ln/>
        </p:spPr>
      </p:sp>
      <p:sp>
        <p:nvSpPr>
          <p:cNvPr id="21" name="Shape 18"/>
          <p:cNvSpPr/>
          <p:nvPr/>
        </p:nvSpPr>
        <p:spPr>
          <a:xfrm>
            <a:off x="804672" y="4059936"/>
            <a:ext cx="566928" cy="566928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22" name="Text 19"/>
          <p:cNvSpPr/>
          <p:nvPr/>
        </p:nvSpPr>
        <p:spPr>
          <a:xfrm>
            <a:off x="804672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1508760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Jüri / Komite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859536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Yeterlik, tez izleme ve tez savunma jürilerinde üyelik ve raporlama.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6222492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222492" y="3822192"/>
            <a:ext cx="100584" cy="2331720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27" name="Shape 24"/>
          <p:cNvSpPr/>
          <p:nvPr/>
        </p:nvSpPr>
        <p:spPr>
          <a:xfrm>
            <a:off x="6478524" y="4059936"/>
            <a:ext cx="566928" cy="566928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28" name="Text 25"/>
          <p:cNvSpPr/>
          <p:nvPr/>
        </p:nvSpPr>
        <p:spPr>
          <a:xfrm>
            <a:off x="6478524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Text 26"/>
          <p:cNvSpPr/>
          <p:nvPr/>
        </p:nvSpPr>
        <p:spPr>
          <a:xfrm>
            <a:off x="7182612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 / Karar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6533388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Anabilim dalı akademik kurulu kararları ve Enstitüye üst yazı süreçleri.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DANIŞMANLIK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Danışmanlık Görevleri ve Etik İlkeler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548640" y="1234440"/>
            <a:ext cx="6766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F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Danışmanlık, EYK’nin danışman atadığı tarihte başlar ve ilişik kesme tarihine kadar sürer.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594360" y="1874520"/>
            <a:ext cx="6766560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Tez/proje konusunun belirlenmesi ve bilimsel yönlendirme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kaydı onayı (danışman atanana kadar ABD başkanı/koordinatör)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 danışmanından alınabilecek kredili ders: en fazla 4 ve toplam kredinin %50’si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İkinci danışman gerektiğinde atanır (oy hakkı kuralları mevzuata göre)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Danışman seçim ve atamasında etik ilkelere uyulması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7589520" y="1234440"/>
            <a:ext cx="4023360" cy="5166360"/>
          </a:xfrm>
          <a:prstGeom prst="roundRect">
            <a:avLst>
              <a:gd name="adj" fmla="val 2273"/>
            </a:avLst>
          </a:prstGeom>
          <a:solidFill>
            <a:srgbClr val="013A6B"/>
          </a:solidFill>
          <a:ln/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7909560" y="150876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Unutmayın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7955280" y="2103120"/>
            <a:ext cx="333756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Atama/değişiklik EYK kararıyla resmileşir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Benzerlik raporu ve yayın şartı kontrolü danışmanın sorumluluğunda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DERSLER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Ders Açma ve Program İşlemleri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1234440"/>
            <a:ext cx="100584" cy="2331720"/>
          </a:xfrm>
          <a:prstGeom prst="rect">
            <a:avLst/>
          </a:prstGeom>
          <a:solidFill>
            <a:srgbClr val="005BAA"/>
          </a:solidFill>
          <a:ln/>
        </p:spPr>
      </p:sp>
      <p:sp>
        <p:nvSpPr>
          <p:cNvPr id="9" name="Shape 6"/>
          <p:cNvSpPr/>
          <p:nvPr/>
        </p:nvSpPr>
        <p:spPr>
          <a:xfrm>
            <a:off x="804672" y="1472184"/>
            <a:ext cx="566928" cy="566928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10" name="Text 7"/>
          <p:cNvSpPr/>
          <p:nvPr/>
        </p:nvSpPr>
        <p:spPr>
          <a:xfrm>
            <a:off x="804672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508760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 Ders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59536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“Ders Bilgi Formu Hazırlama Kılavuzu”na göre form hazırlanır → ABD akademik kurulu → Müfredat Komisyonu → EYK → Eğitim Komisyonu/Senato.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222492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222492" y="1234440"/>
            <a:ext cx="100584" cy="233172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5" name="Shape 12"/>
          <p:cNvSpPr/>
          <p:nvPr/>
        </p:nvSpPr>
        <p:spPr>
          <a:xfrm>
            <a:off x="6478524" y="1472184"/>
            <a:ext cx="566928" cy="566928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6" name="Text 13"/>
          <p:cNvSpPr/>
          <p:nvPr/>
        </p:nvSpPr>
        <p:spPr>
          <a:xfrm>
            <a:off x="6478524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7182612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Dönemlik Ders Açma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6533388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Açılacak dersler, öğretim elemanları ve program ABD’den istenir; EYK karara bağlar; ÜBYS’ye işlenir.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48640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548640" y="3822192"/>
            <a:ext cx="100584" cy="2331720"/>
          </a:xfrm>
          <a:prstGeom prst="rect">
            <a:avLst/>
          </a:prstGeom>
          <a:solidFill>
            <a:srgbClr val="1A7F4B"/>
          </a:solidFill>
          <a:ln/>
        </p:spPr>
      </p:sp>
      <p:sp>
        <p:nvSpPr>
          <p:cNvPr id="21" name="Shape 18"/>
          <p:cNvSpPr/>
          <p:nvPr/>
        </p:nvSpPr>
        <p:spPr>
          <a:xfrm>
            <a:off x="804672" y="4059936"/>
            <a:ext cx="566928" cy="566928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22" name="Text 19"/>
          <p:cNvSpPr/>
          <p:nvPr/>
        </p:nvSpPr>
        <p:spPr>
          <a:xfrm>
            <a:off x="804672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1508760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Kredi Kuralları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859536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Yarıyıl kredi sınırları ve önkoşullar gözetilir; doktorada üst dönemlerde +1/3 kredi kuralı uygulanır.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6222492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222492" y="3822192"/>
            <a:ext cx="100584" cy="2331720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27" name="Shape 24"/>
          <p:cNvSpPr/>
          <p:nvPr/>
        </p:nvSpPr>
        <p:spPr>
          <a:xfrm>
            <a:off x="6478524" y="4059936"/>
            <a:ext cx="566928" cy="566928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28" name="Text 25"/>
          <p:cNvSpPr/>
          <p:nvPr/>
        </p:nvSpPr>
        <p:spPr>
          <a:xfrm>
            <a:off x="6478524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Text 26"/>
          <p:cNvSpPr/>
          <p:nvPr/>
        </p:nvSpPr>
        <p:spPr>
          <a:xfrm>
            <a:off x="7182612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Ölçme-Değerlendirme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6533388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Vize/final programları ABD’ce hazırlanıp EYK kararıyla kesinleşir.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SEMINER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Seminer Dersinin Yürütülmesi ve Değerlendirilmesi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548640" y="1234440"/>
            <a:ext cx="6766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F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Seminer, danışman tarafından yürütülen kredisiz (B/K) bir derstir.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594360" y="1874520"/>
            <a:ext cx="6766560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Konu, danışman+öğrenci tarafından belirlenir; süresinde ABD’ce Enstitüye bildirilir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Sunum programı 14. haftadan itibaren, dinleyiciye açık planlanır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Sunum yüz yüze veya kayıt altına alınmak şartıyla çevrim içi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Danışman; duyuru, katılım formu, değerlendirme formu ve raporu 3 gün içinde ABD’ye teslim eder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EYK kararıyla otomasyona B/K olarak işlenir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7589520" y="1234440"/>
            <a:ext cx="4023360" cy="5166360"/>
          </a:xfrm>
          <a:prstGeom prst="roundRect">
            <a:avLst>
              <a:gd name="adj" fmla="val 2273"/>
            </a:avLst>
          </a:prstGeom>
          <a:solidFill>
            <a:srgbClr val="013A6B"/>
          </a:solidFill>
          <a:ln/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7909560" y="150876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Belgeler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7955280" y="2103120"/>
            <a:ext cx="333756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Seminer Konusu/Değerlendirme Formu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Yoklama (Katılım) Tutanağı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Seminer Raporu (dijital)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TEZ/PROJE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Tez ve Proje Öneri Süreci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1234440"/>
            <a:ext cx="100584" cy="2331720"/>
          </a:xfrm>
          <a:prstGeom prst="rect">
            <a:avLst/>
          </a:prstGeom>
          <a:solidFill>
            <a:srgbClr val="005BAA"/>
          </a:solidFill>
          <a:ln/>
        </p:spPr>
      </p:sp>
      <p:sp>
        <p:nvSpPr>
          <p:cNvPr id="9" name="Shape 6"/>
          <p:cNvSpPr/>
          <p:nvPr/>
        </p:nvSpPr>
        <p:spPr>
          <a:xfrm>
            <a:off x="804672" y="1472184"/>
            <a:ext cx="566928" cy="566928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10" name="Text 7"/>
          <p:cNvSpPr/>
          <p:nvPr/>
        </p:nvSpPr>
        <p:spPr>
          <a:xfrm>
            <a:off x="804672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508760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59536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Konu, danışman denetiminde öğrenci tarafından hazırlanır; en geç 2. yarıyıl sonunda.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222492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222492" y="1234440"/>
            <a:ext cx="100584" cy="233172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5" name="Shape 12"/>
          <p:cNvSpPr/>
          <p:nvPr/>
        </p:nvSpPr>
        <p:spPr>
          <a:xfrm>
            <a:off x="6478524" y="1472184"/>
            <a:ext cx="566928" cy="566928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6" name="Text 13"/>
          <p:cNvSpPr/>
          <p:nvPr/>
        </p:nvSpPr>
        <p:spPr>
          <a:xfrm>
            <a:off x="6478524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7182612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ABD Akademik Kurulu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6533388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Öneri ABD kurulunda değerlendirilir ve akademik kurul kararıyla Enstitüye gönderilir.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48640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548640" y="3822192"/>
            <a:ext cx="100584" cy="2331720"/>
          </a:xfrm>
          <a:prstGeom prst="rect">
            <a:avLst/>
          </a:prstGeom>
          <a:solidFill>
            <a:srgbClr val="1A7F4B"/>
          </a:solidFill>
          <a:ln/>
        </p:spPr>
      </p:sp>
      <p:sp>
        <p:nvSpPr>
          <p:cNvPr id="21" name="Shape 18"/>
          <p:cNvSpPr/>
          <p:nvPr/>
        </p:nvSpPr>
        <p:spPr>
          <a:xfrm>
            <a:off x="804672" y="4059936"/>
            <a:ext cx="566928" cy="566928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22" name="Text 19"/>
          <p:cNvSpPr/>
          <p:nvPr/>
        </p:nvSpPr>
        <p:spPr>
          <a:xfrm>
            <a:off x="804672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1508760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EYK Onayı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859536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Tez/proje konusu ve adı Enstitü Yönetim Kurulu kararıyla kesinleşir.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6222492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222492" y="3822192"/>
            <a:ext cx="100584" cy="2331720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27" name="Shape 24"/>
          <p:cNvSpPr/>
          <p:nvPr/>
        </p:nvSpPr>
        <p:spPr>
          <a:xfrm>
            <a:off x="6478524" y="4059936"/>
            <a:ext cx="566928" cy="566928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28" name="Text 25"/>
          <p:cNvSpPr/>
          <p:nvPr/>
        </p:nvSpPr>
        <p:spPr>
          <a:xfrm>
            <a:off x="6478524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Text 26"/>
          <p:cNvSpPr/>
          <p:nvPr/>
        </p:nvSpPr>
        <p:spPr>
          <a:xfrm>
            <a:off x="7182612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 Veri Girişi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6533388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Kabul sonrası öğrenci YÖK Tez Otomasyonu Veri Giriş Formunu doldurur.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DOKTORA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Yeterlik: Komite, Jüri ve Sınav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1234440"/>
            <a:ext cx="100584" cy="2331720"/>
          </a:xfrm>
          <a:prstGeom prst="rect">
            <a:avLst/>
          </a:prstGeom>
          <a:solidFill>
            <a:srgbClr val="005BAA"/>
          </a:solidFill>
          <a:ln/>
        </p:spPr>
      </p:sp>
      <p:sp>
        <p:nvSpPr>
          <p:cNvPr id="9" name="Shape 6"/>
          <p:cNvSpPr/>
          <p:nvPr/>
        </p:nvSpPr>
        <p:spPr>
          <a:xfrm>
            <a:off x="804672" y="1472184"/>
            <a:ext cx="566928" cy="566928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10" name="Text 7"/>
          <p:cNvSpPr/>
          <p:nvPr/>
        </p:nvSpPr>
        <p:spPr>
          <a:xfrm>
            <a:off x="804672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508760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Yeterlik Komitesi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59536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ABD’nce 3 yıllığına belirlenir; sınav jürilerini kurar (Yeterlik Komitesi Oluşturma kararı).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222492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222492" y="1234440"/>
            <a:ext cx="100584" cy="233172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5" name="Shape 12"/>
          <p:cNvSpPr/>
          <p:nvPr/>
        </p:nvSpPr>
        <p:spPr>
          <a:xfrm>
            <a:off x="6478524" y="1472184"/>
            <a:ext cx="566928" cy="566928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6" name="Text 13"/>
          <p:cNvSpPr/>
          <p:nvPr/>
        </p:nvSpPr>
        <p:spPr>
          <a:xfrm>
            <a:off x="6478524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7182612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Sınav Jürisi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6533388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Danışman dâhil 5 asıl, en az 2’si Üniversite dışından. ABD önerisi + EYK onayı ile atanır.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48640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548640" y="3822192"/>
            <a:ext cx="100584" cy="2331720"/>
          </a:xfrm>
          <a:prstGeom prst="rect">
            <a:avLst/>
          </a:prstGeom>
          <a:solidFill>
            <a:srgbClr val="1A7F4B"/>
          </a:solidFill>
          <a:ln/>
        </p:spPr>
      </p:sp>
      <p:sp>
        <p:nvSpPr>
          <p:cNvPr id="21" name="Shape 18"/>
          <p:cNvSpPr/>
          <p:nvPr/>
        </p:nvSpPr>
        <p:spPr>
          <a:xfrm>
            <a:off x="804672" y="4059936"/>
            <a:ext cx="566928" cy="566928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22" name="Text 19"/>
          <p:cNvSpPr/>
          <p:nvPr/>
        </p:nvSpPr>
        <p:spPr>
          <a:xfrm>
            <a:off x="804672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1508760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+ Sözlü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859536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Yazılıda en az 75 puan → sözlü. Jüri B/K kararını salt çoğunlukla verir.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6222492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222492" y="3822192"/>
            <a:ext cx="100584" cy="2331720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27" name="Shape 24"/>
          <p:cNvSpPr/>
          <p:nvPr/>
        </p:nvSpPr>
        <p:spPr>
          <a:xfrm>
            <a:off x="6478524" y="4059936"/>
            <a:ext cx="566928" cy="566928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28" name="Text 25"/>
          <p:cNvSpPr/>
          <p:nvPr/>
        </p:nvSpPr>
        <p:spPr>
          <a:xfrm>
            <a:off x="6478524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Text 26"/>
          <p:cNvSpPr/>
          <p:nvPr/>
        </p:nvSpPr>
        <p:spPr>
          <a:xfrm>
            <a:off x="7182612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Bildirim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6533388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Sonuç, sınavı izleyen 3 gün içinde tutanakla Enstitüye bildirilir.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DOKTORA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Tez Önerisi Savunması ve Tez İzleme Komitesi (TİK)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548640" y="1234440"/>
            <a:ext cx="6766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F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Yeterliği başaran öğrenci en geç 6 ay içinde tez önerisini TİK önünde savunur.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594360" y="1874520"/>
            <a:ext cx="6766560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TİK; danışman + ABD içinden ve dışından birer üye olmak üzere 3 öğretim üyesi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Öneri raporu savunmadan en az 15 gün önce üyelere iletilir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TİK kabul / düzeltme (1 ay) / ret kararını salt çoğunlukla verir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dönem (Ocak-Haziran / Temmuz-Aralık) izleme toplantısı yapılır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 savunmasına girmek için EN AZ 3 başarılı TİK gerekir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Başarısızlıkta gerekçeli rapor zorunludur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7589520" y="1234440"/>
            <a:ext cx="4023360" cy="5166360"/>
          </a:xfrm>
          <a:prstGeom prst="roundRect">
            <a:avLst>
              <a:gd name="adj" fmla="val 2273"/>
            </a:avLst>
          </a:prstGeom>
          <a:solidFill>
            <a:srgbClr val="013A6B"/>
          </a:solidFill>
          <a:ln/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7909560" y="150876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Tutanaklar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7955280" y="2103120"/>
            <a:ext cx="333756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 Önerisi Savunma Tutanağı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TİK Toplantı Tutanağı + çalışma raporu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gün içinde Enstitüye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Öğretim Üyesi Eğitimi</dc:title>
  <dc:subject>PptxGenJS Presentation</dc:subject>
  <dc:creator>Hitit Üniversitesi LEE</dc:creator>
  <cp:lastModifiedBy>Hitit Üniversitesi LEE</cp:lastModifiedBy>
  <cp:revision>1</cp:revision>
  <dcterms:created xsi:type="dcterms:W3CDTF">2026-06-17T19:12:42Z</dcterms:created>
  <dcterms:modified xsi:type="dcterms:W3CDTF">2026-06-17T19:12:42Z</dcterms:modified>
</cp:coreProperties>
</file>