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3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Shape 1"/>
          <p:cNvSpPr/>
          <p:nvPr/>
        </p:nvSpPr>
        <p:spPr>
          <a:xfrm>
            <a:off x="11932920" y="0"/>
            <a:ext cx="256032" cy="6858000"/>
          </a:xfrm>
          <a:prstGeom prst="rect">
            <a:avLst/>
          </a:prstGeom>
          <a:solidFill>
            <a:srgbClr val="005BAA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8676" y="777240"/>
            <a:ext cx="1371600" cy="1371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377440"/>
            <a:ext cx="103601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T.C. HITIT ÜNIVERSITESI · LISANSÜSTÜ EĞITIM ENSTITÜSÜ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14400" y="2743200"/>
            <a:ext cx="1036015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Lisansüstü Öğrenci Oryantasyonu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1371600" y="420624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Yönetmelik ve Usul ve Esaslara Göre Baştan Sona Süreç Rehberi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4400" y="6126480"/>
            <a:ext cx="103601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FA9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Oryantasyon Eğitimi · 2025-2026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3B. TEZSIZ YÜKSEK LISANS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Tezsiz Yüksek Lisans Süreci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Programın ders yükü tamamlanır (devam ve başarı şartı).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Önerisi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geç 2. yarıyıl sonunda “Proje Öneri Formu” ile konu belirlenir, EYK onaylar.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Dönem Projesi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 gözetiminde hazırlanır; benzerlik raporu alınır.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Değerlendirme + Mezuniyet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Dönem projesi değerlendirme sınavında başarı + evrak teslimi → mezuniyet kararı.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3C. DOKTORA / SANATTA YETERLIK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Doktora Yol Haritası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507617" y="155448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1507617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996946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435858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94835" y="15544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4" name="Text 11"/>
          <p:cNvSpPr/>
          <p:nvPr/>
        </p:nvSpPr>
        <p:spPr>
          <a:xfrm>
            <a:off x="4394835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3545586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884164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323076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7282053" y="155448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19" name="Text 16"/>
          <p:cNvSpPr/>
          <p:nvPr/>
        </p:nvSpPr>
        <p:spPr>
          <a:xfrm>
            <a:off x="7282053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432804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Yeterlik Sınavı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771382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9210294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10169271" y="155448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4" name="Text 21"/>
          <p:cNvSpPr/>
          <p:nvPr/>
        </p:nvSpPr>
        <p:spPr>
          <a:xfrm>
            <a:off x="10169271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9320022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TİK Kurulması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48640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1507617" y="310896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28" name="Text 25"/>
          <p:cNvSpPr/>
          <p:nvPr/>
        </p:nvSpPr>
        <p:spPr>
          <a:xfrm>
            <a:off x="1507617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658368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Önerisi Savunması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2996946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3435858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4394835" y="310896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33" name="Text 30"/>
          <p:cNvSpPr/>
          <p:nvPr/>
        </p:nvSpPr>
        <p:spPr>
          <a:xfrm>
            <a:off x="4394835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700" dirty="0"/>
          </a:p>
        </p:txBody>
      </p:sp>
      <p:sp>
        <p:nvSpPr>
          <p:cNvPr id="34" name="Text 31"/>
          <p:cNvSpPr/>
          <p:nvPr/>
        </p:nvSpPr>
        <p:spPr>
          <a:xfrm>
            <a:off x="3545586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TİK İzleme (≥3)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5884164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23076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7282053" y="310896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38" name="Text 35"/>
          <p:cNvSpPr/>
          <p:nvPr/>
        </p:nvSpPr>
        <p:spPr>
          <a:xfrm>
            <a:off x="7282053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700" dirty="0"/>
          </a:p>
        </p:txBody>
      </p:sp>
      <p:sp>
        <p:nvSpPr>
          <p:cNvPr id="39" name="Text 36"/>
          <p:cNvSpPr/>
          <p:nvPr/>
        </p:nvSpPr>
        <p:spPr>
          <a:xfrm>
            <a:off x="6432804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 + Savunma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8771382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9210294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42" name="Shape 39"/>
          <p:cNvSpPr/>
          <p:nvPr/>
        </p:nvSpPr>
        <p:spPr>
          <a:xfrm>
            <a:off x="10169271" y="310896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43" name="Text 40"/>
          <p:cNvSpPr/>
          <p:nvPr/>
        </p:nvSpPr>
        <p:spPr>
          <a:xfrm>
            <a:off x="10169271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700" dirty="0"/>
          </a:p>
        </p:txBody>
      </p:sp>
      <p:sp>
        <p:nvSpPr>
          <p:cNvPr id="44" name="Text 41"/>
          <p:cNvSpPr/>
          <p:nvPr/>
        </p:nvSpPr>
        <p:spPr>
          <a:xfrm>
            <a:off x="9320022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Mezuniyet</a:t>
            </a:r>
            <a:endParaRPr lang="en-US" sz="1200" dirty="0"/>
          </a:p>
        </p:txBody>
      </p:sp>
      <p:sp>
        <p:nvSpPr>
          <p:cNvPr id="45" name="Text 42"/>
          <p:cNvSpPr/>
          <p:nvPr/>
        </p:nvSpPr>
        <p:spPr>
          <a:xfrm>
            <a:off x="548640" y="598932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Yeterlik: yazılı (≥75) + sözlü. Tez savunmasına girmek için en az 3 başarılı TİK gerekir.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ORTAK SÜREÇ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Seminer Dersi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Seminer; bilimsel bir konunun incelenip sözlü sunulduğu, kredisiz (B/K) bir çalışmadır.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Genellikle 2. yarıyılda alınır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Konu, danışmanla birlikte belirlenir ve süresinde bildirilir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anabilim dalında, dinleyicilere AÇIK olarak sözlü sunulur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dosyası (raporu) ve yoklama tutanağı ile değerlendirilir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Başarısızlıkta takip eden dönem tekrar alınır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Gerekli belgeler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Değerlendirme Formu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Dosyası (Raporu)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 Yoklama Tutanağı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MEZUNIYET ŞARTI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 Savunmasına Girebilmek İçin Yayın Şartı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554480"/>
            <a:ext cx="3514344" cy="128016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640080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005B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YL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Tezli yüksek lisans: alanı/teziyle ilgili EN AZ 1 bilimsel yayın (makale, kitap bölümü, bildiri) ve belgelenmesi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337304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37304" y="1554480"/>
            <a:ext cx="3514344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3" name="Text 10"/>
          <p:cNvSpPr/>
          <p:nvPr/>
        </p:nvSpPr>
        <p:spPr>
          <a:xfrm>
            <a:off x="4428744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810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</a:t>
            </a:r>
            <a:endParaRPr lang="en-US" sz="4600" dirty="0"/>
          </a:p>
        </p:txBody>
      </p:sp>
      <p:sp>
        <p:nvSpPr>
          <p:cNvPr id="14" name="Text 11"/>
          <p:cNvSpPr/>
          <p:nvPr/>
        </p:nvSpPr>
        <p:spPr>
          <a:xfrm>
            <a:off x="4565904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Doktora: ilk yazarı kendisi olan, TR-Dizin / Web of Science / Scopus vb. kapsamında EN AZ 1 makale veya kabul yazısı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125968" y="1554480"/>
            <a:ext cx="3514344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125968" y="1554480"/>
            <a:ext cx="3514344" cy="128016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17" name="Text 14"/>
          <p:cNvSpPr/>
          <p:nvPr/>
        </p:nvSpPr>
        <p:spPr>
          <a:xfrm>
            <a:off x="8217408" y="1920240"/>
            <a:ext cx="3331464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1A7F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%30</a:t>
            </a:r>
            <a:endParaRPr lang="en-US" sz="4600" dirty="0"/>
          </a:p>
        </p:txBody>
      </p:sp>
      <p:sp>
        <p:nvSpPr>
          <p:cNvPr id="18" name="Text 15"/>
          <p:cNvSpPr/>
          <p:nvPr/>
        </p:nvSpPr>
        <p:spPr>
          <a:xfrm>
            <a:off x="8354568" y="3200400"/>
            <a:ext cx="3057144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benzerlik (intihal) oranı üst sınırı. Üzerindeki tezlerde düzeltme istenir.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48640" y="4937760"/>
            <a:ext cx="1109167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Yayında Üniversitenin adının geçmesi şarttır; danışman ortak yazar olabilir.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SÜRELER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Süreler, Ek Süre ve Kayıt Dondurma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Azami Süre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program için mevzuatta belirlenen azami süre içinde tamamlama esastır. Takibi öğrenciye aittir.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Dondurma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Belgeli mazeretle, ABD önerisi ve EYK kararıyla; en az 1 yarıyıl, toplam en fazla 2 yarıyıl. Azami süreden sayılmaz.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Süre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afet/salgın veya doğum gibi durumlarda talebe bağlı en fazla 2 yarıyıl. Azami süreden sayılmaz.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İlişik Kesme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Başarısızlık veya kendi isteğiyle kayıt silme hâllerinde EYK kararıyla ilişik kesilir.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DIKKAT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Sık Yapılan Hatalar ve Önemli Uyarılar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Aşağıdaki noktalar süreçte en çok karşılaşılan sorunlardır: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yenilemeyi unutmak → o yarıyıl hak kaybı, süre işler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Muafiyet/intibak için 1 aylık süreyi kaçırmak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 önerisini 2. yarıyıl sonuna kadar vermemek → ders kaydı yapılamaz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 şartını savunmadan önce tamamlamamak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Benzerlik oranını (%30) göz ardı etmek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Akademik takvimi takip etmemek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Altın kural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dönem kaydını yenile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Formları web sisteminden doldur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Danışmanınla düzenli görüş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SISTEM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Formlar Web Sistemi: Nasıl Kullanılır?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seçim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numaranızı girince Anabilim Dalı, Program ve Program Türü otomatik gelir.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Bağlı listeler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Numaranız yoksa anabilim dalını seçin; program listesi ona göre filtrelenir.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Butonlar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Kaydet · Yükle · Mail Gönder · Yazdır. Çıktı yalnızca “Yazdır” butonuyla alınır.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doldurma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 no en fazla 9 hane ve yalnızca rakamdır. Eksik formla çıktı alınamaz.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13A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256032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3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5836" y="1188720"/>
            <a:ext cx="1097280" cy="10972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651760"/>
            <a:ext cx="103601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Başarılar Dileriz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1371600" y="3840480"/>
            <a:ext cx="94457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için: Lisansüstü Eğitim Enstitüsü Öğrenci İşleri</a:t>
            </a:r>
            <a:endParaRPr lang="en-US" sz="1400" dirty="0"/>
          </a:p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form, iş akışı ve mevzuat: Enstitü web sayfası</a:t>
            </a:r>
            <a:endParaRPr lang="en-US" sz="1400" dirty="0"/>
          </a:p>
          <a:p>
            <a:pPr algn="ctr"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T.C. Hitit Üniversitesi · Lisansüstü Eğitim Enstitüsü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HOŞ GELDINIZ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Oryantasyonun Amacı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 tanıyın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Kayıttan mezuniyete kadar tüm aşamaları, kimin ne yaptığını ve hangi formun ne zaman doldurulacağını öğrenirsiniz.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mevzuat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Yönerge yürürlükten kaldırıldı; süreçler güncel Yönetmelik ve 10 Usul ve Esasa göre yürütülmektedir.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Sorumluluklar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yenileme, süreler ve başvuruların takibi öğrencinin sorumluluğundadır. Bu rehber yol gösterir.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Dijital araçlar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Formlar web üzerinden, anabilim dalı ve program otomatik seçimiyle doldurulur. Sunum sonunda tanıtılır.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Süreçlerin Dayanağı: Yönetmelik + 10 Usul ve Esas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“Lisansüstü Eğitim Öğretim ve Sınav Uygulama Yönergesi” kaldırıldı. Yerine aşağıdaki usul ve esaslar yürürlüğe girdi: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Programların Açılması, Kontenjan ve Kabul Koşulları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Bilimsel Hazırlık Programı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Yatay Geçiş ve Özel Öğrencilik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ve Ek Süre İşlemleri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Derslere, Ölçme-Değerlendirme, İntibak ve Eşdeğer Ders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Tezsiz Yüksek Lisans Süreçleri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Tezli Yüksek Lisans Süreçleri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Doktora ve Sanatta Yeterlik Süreçleri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Danışmanlığı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Uzmanlık Alan, Tez Danışmanlık ve Seminer Dersi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önemli?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Haklarınız ve yükümlülükleriniz bu metinlerle belirlenir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form ve kararlar bunlara dayanır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metinler Enstitü web sayfasındadır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Bilmeniz Gereken Aktörler ve Kavramlar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841248" y="1453896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Bilim Dalı (ABD)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59536" y="1947672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Programınızın akademik birimi. Başvurularınız önce ABD’ye, ardından Enstitüye gider.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31208" y="1234440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331208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3" name="Text 10"/>
          <p:cNvSpPr/>
          <p:nvPr/>
        </p:nvSpPr>
        <p:spPr>
          <a:xfrm>
            <a:off x="4623816" y="1453896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Danışman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4642104" y="1947672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Ders, tez/proje ve süreç boyunca size rehberlik eden öğretim üyesi.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13776" y="1234440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113776" y="1234440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17" name="Text 14"/>
          <p:cNvSpPr/>
          <p:nvPr/>
        </p:nvSpPr>
        <p:spPr>
          <a:xfrm>
            <a:off x="8406384" y="1453896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Enstitü Yönetim Kurulu (EYK)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8424672" y="1947672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Kararların kesinleştiği mercii. Atama, öneri, mezuniyet EYK ile resmileşir.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1" name="Text 18"/>
          <p:cNvSpPr/>
          <p:nvPr/>
        </p:nvSpPr>
        <p:spPr>
          <a:xfrm>
            <a:off x="841248" y="4041648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ÜBYS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859536" y="4535424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Üniversite Bilgi Yönetim Sistemi / Öğrenci Otomasyonu. Ders kaydı ve işlemler burada yapılır.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4331208" y="3822192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4331208" y="3822192"/>
            <a:ext cx="100584" cy="2331720"/>
          </a:xfrm>
          <a:prstGeom prst="rect">
            <a:avLst/>
          </a:prstGeom>
          <a:solidFill>
            <a:srgbClr val="6D2E96"/>
          </a:solidFill>
          <a:ln/>
        </p:spPr>
      </p:sp>
      <p:sp>
        <p:nvSpPr>
          <p:cNvPr id="25" name="Text 22"/>
          <p:cNvSpPr/>
          <p:nvPr/>
        </p:nvSpPr>
        <p:spPr>
          <a:xfrm>
            <a:off x="4623816" y="4041648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Akademik Takvim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4642104" y="4535424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Kayıt, ders, sınav tarihlerini belirler. Takibi öğrencinin sorumluluğudur.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8113776" y="3822192"/>
            <a:ext cx="3526536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8113776" y="3822192"/>
            <a:ext cx="100584" cy="2331720"/>
          </a:xfrm>
          <a:prstGeom prst="rect">
            <a:avLst/>
          </a:prstGeom>
          <a:solidFill>
            <a:srgbClr val="0E7490"/>
          </a:solidFill>
          <a:ln/>
        </p:spPr>
      </p:sp>
      <p:sp>
        <p:nvSpPr>
          <p:cNvPr id="29" name="Text 26"/>
          <p:cNvSpPr/>
          <p:nvPr/>
        </p:nvSpPr>
        <p:spPr>
          <a:xfrm>
            <a:off x="8406384" y="4041648"/>
            <a:ext cx="3069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Usul ve Esaslar</a:t>
            </a:r>
            <a:endParaRPr lang="en-US" sz="1550" dirty="0"/>
          </a:p>
        </p:txBody>
      </p:sp>
      <p:sp>
        <p:nvSpPr>
          <p:cNvPr id="30" name="Text 27"/>
          <p:cNvSpPr/>
          <p:nvPr/>
        </p:nvSpPr>
        <p:spPr>
          <a:xfrm>
            <a:off x="8424672" y="4535424"/>
            <a:ext cx="295960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Süreçlerin ayrıntılı kurallarını içeren güncel mevzuat metinleri.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BAKIŞ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Baştan Sona Süreç Haritası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507617" y="155448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1507617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Kesin Kayıt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996946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435858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94835" y="15544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4" name="Text 11"/>
          <p:cNvSpPr/>
          <p:nvPr/>
        </p:nvSpPr>
        <p:spPr>
          <a:xfrm>
            <a:off x="4394835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3545586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Kaydı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884164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323076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7282053" y="155448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19" name="Text 16"/>
          <p:cNvSpPr/>
          <p:nvPr/>
        </p:nvSpPr>
        <p:spPr>
          <a:xfrm>
            <a:off x="7282053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432804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 + Seminer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771382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9210294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10169271" y="155448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4" name="Text 21"/>
          <p:cNvSpPr/>
          <p:nvPr/>
        </p:nvSpPr>
        <p:spPr>
          <a:xfrm>
            <a:off x="10169271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9320022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Yeterlik (Doktora)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48640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1507617" y="310896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28" name="Text 25"/>
          <p:cNvSpPr/>
          <p:nvPr/>
        </p:nvSpPr>
        <p:spPr>
          <a:xfrm>
            <a:off x="1507617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658368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 Önerisi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2996946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3435858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4394835" y="310896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33" name="Text 30"/>
          <p:cNvSpPr/>
          <p:nvPr/>
        </p:nvSpPr>
        <p:spPr>
          <a:xfrm>
            <a:off x="4394835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700" dirty="0"/>
          </a:p>
        </p:txBody>
      </p:sp>
      <p:sp>
        <p:nvSpPr>
          <p:cNvPr id="34" name="Text 31"/>
          <p:cNvSpPr/>
          <p:nvPr/>
        </p:nvSpPr>
        <p:spPr>
          <a:xfrm>
            <a:off x="3545586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Tez/Proje Çalışması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5884164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23076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7282053" y="310896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38" name="Text 35"/>
          <p:cNvSpPr/>
          <p:nvPr/>
        </p:nvSpPr>
        <p:spPr>
          <a:xfrm>
            <a:off x="7282053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700" dirty="0"/>
          </a:p>
        </p:txBody>
      </p:sp>
      <p:sp>
        <p:nvSpPr>
          <p:cNvPr id="39" name="Text 36"/>
          <p:cNvSpPr/>
          <p:nvPr/>
        </p:nvSpPr>
        <p:spPr>
          <a:xfrm>
            <a:off x="6432804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Savunma Sınavı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8771382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9210294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42" name="Shape 39"/>
          <p:cNvSpPr/>
          <p:nvPr/>
        </p:nvSpPr>
        <p:spPr>
          <a:xfrm>
            <a:off x="10169271" y="310896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43" name="Text 40"/>
          <p:cNvSpPr/>
          <p:nvPr/>
        </p:nvSpPr>
        <p:spPr>
          <a:xfrm>
            <a:off x="10169271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700" dirty="0"/>
          </a:p>
        </p:txBody>
      </p:sp>
      <p:sp>
        <p:nvSpPr>
          <p:cNvPr id="44" name="Text 41"/>
          <p:cNvSpPr/>
          <p:nvPr/>
        </p:nvSpPr>
        <p:spPr>
          <a:xfrm>
            <a:off x="9320022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Mezuniyet</a:t>
            </a:r>
            <a:endParaRPr lang="en-US" sz="1200" dirty="0"/>
          </a:p>
        </p:txBody>
      </p:sp>
      <p:sp>
        <p:nvSpPr>
          <p:cNvPr id="45" name="Text 42"/>
          <p:cNvSpPr/>
          <p:nvPr/>
        </p:nvSpPr>
        <p:spPr>
          <a:xfrm>
            <a:off x="548640" y="598932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Tezsiz programlarda yeterlik ve tez yerine “dönem projesi” aşaması yer alır.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AŞAMA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Kayıt ve Ders İşlemleri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Kesin Kayıt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Akademik takvimde belirtilen sürede ÜBYS üzerinden yapılır. Süresinde yapılmayan kayıt hakkı kaybedilir.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 Yenileme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dönem zorunludur. Yenilemeyen öğrenci o yarıyıl öğrencilik haklarından yararlanamaz; süre azami süreden sayılır.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 Kaydı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 ÜBYS’den seçilir ve danışman onayına gönderilir. Yarıyıl kredi sınırına dikkat edilir.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 ve Başarı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Derslerde devam ve başarı şartı aranır. Seminer, tez ve proje kredisiz olup B/K ile değerlendirilir.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BAŞLANGIÇ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Bilimsel Hazırlık ve Ders Muafiyeti / İntibak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6766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 dışından veya farklı kurumdan gelen öğrenciler için tamamlayıcı süreçler: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594360" y="1874520"/>
            <a:ext cx="676656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Bilimsel hazırlık: en az 4, en fazla 10 ders; EYK kararıyla kesinleşir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Programın tüm hazırlık derslerinden başarı → asıl programa devam hakkı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Eşdeğer ders/muafiyet talebi kayıttan itibaren EN GEÇ 1 AY içinde, bir defaya mahsus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Eşdeğerlikte dersin kredisi/saati ve içeriği esas alınır (en az %75 kredi şartı)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Daha sonra yapılan saydırma/intibak talepleri değerlendirilmez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589520" y="1234440"/>
            <a:ext cx="4023360" cy="5166360"/>
          </a:xfrm>
          <a:prstGeom prst="roundRect">
            <a:avLst>
              <a:gd name="adj" fmla="val 2273"/>
            </a:avLst>
          </a:prstGeom>
          <a:solidFill>
            <a:srgbClr val="013A6B"/>
          </a:solidFill>
          <a:ln/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7909560" y="15087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Dikkat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955280" y="2103120"/>
            <a:ext cx="33375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Muafiyet için “Ders Eşdeğerlik / İntibak Formu” + transkript + içerik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Süreyi kaçırmayın: 1 ay kuralı kesindir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AŞAMA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Danışman Atama Süreci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234440"/>
            <a:ext cx="100584" cy="2331720"/>
          </a:xfrm>
          <a:prstGeom prst="rect">
            <a:avLst/>
          </a:prstGeom>
          <a:solidFill>
            <a:srgbClr val="005BAA"/>
          </a:solidFill>
          <a:ln/>
        </p:spPr>
      </p:sp>
      <p:sp>
        <p:nvSpPr>
          <p:cNvPr id="9" name="Shape 6"/>
          <p:cNvSpPr/>
          <p:nvPr/>
        </p:nvSpPr>
        <p:spPr>
          <a:xfrm>
            <a:off x="804672" y="1472184"/>
            <a:ext cx="566928" cy="566928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10" name="Text 7"/>
          <p:cNvSpPr/>
          <p:nvPr/>
        </p:nvSpPr>
        <p:spPr>
          <a:xfrm>
            <a:off x="804672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508760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Tercih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59536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“Danışman Tercih Formu”nu doldurup ABD sekreterliğine teslim edersiniz.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222492" y="1234440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222492" y="1234440"/>
            <a:ext cx="100584" cy="233172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Shape 12"/>
          <p:cNvSpPr/>
          <p:nvPr/>
        </p:nvSpPr>
        <p:spPr>
          <a:xfrm>
            <a:off x="6478524" y="1472184"/>
            <a:ext cx="566928" cy="566928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6478524" y="147218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7182612" y="1472184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ABD Önerisi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533388" y="2167128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Anabilim Dalı, akademik kurul kararıyla danışman dağılımını Enstitüye bildirir.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48640" y="3822192"/>
            <a:ext cx="100584" cy="2331720"/>
          </a:xfrm>
          <a:prstGeom prst="rect">
            <a:avLst/>
          </a:prstGeom>
          <a:solidFill>
            <a:srgbClr val="1A7F4B"/>
          </a:solidFill>
          <a:ln/>
        </p:spPr>
      </p:sp>
      <p:sp>
        <p:nvSpPr>
          <p:cNvPr id="21" name="Shape 18"/>
          <p:cNvSpPr/>
          <p:nvPr/>
        </p:nvSpPr>
        <p:spPr>
          <a:xfrm>
            <a:off x="804672" y="4059936"/>
            <a:ext cx="566928" cy="566928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508760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EYK Onayı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59536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Enstitü Yönetim Kurulu atamayı karara bağlar; danışmanlık bu tarihte başlar.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22492" y="3822192"/>
            <a:ext cx="54178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CE5F0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222492" y="3822192"/>
            <a:ext cx="100584" cy="2331720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27" name="Shape 24"/>
          <p:cNvSpPr/>
          <p:nvPr/>
        </p:nvSpPr>
        <p:spPr>
          <a:xfrm>
            <a:off x="6478524" y="4059936"/>
            <a:ext cx="566928" cy="566928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8" name="Text 25"/>
          <p:cNvSpPr/>
          <p:nvPr/>
        </p:nvSpPr>
        <p:spPr>
          <a:xfrm>
            <a:off x="6478524" y="405993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7182612" y="4059936"/>
            <a:ext cx="42748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Tebliğ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6533388" y="4754880"/>
            <a:ext cx="485089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ÜBYS ve öğrenci dosyasına işlenir, taraflara bildirilir.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013A6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88952" cy="54864"/>
          </a:xfrm>
          <a:prstGeom prst="rect">
            <a:avLst/>
          </a:prstGeom>
          <a:solidFill>
            <a:srgbClr val="C8102E"/>
          </a:solidFill>
          <a:ln/>
        </p:spPr>
      </p:sp>
      <p:pic>
        <p:nvPicPr>
          <p:cNvPr id="4" name="Image 0" descr="/sessions/compassionate-relaxed-volta/mnt/Çalışma/Yatay Logo - P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84280" y="164592"/>
            <a:ext cx="566928" cy="566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146304"/>
            <a:ext cx="9144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AEC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3A. TEZLI YÜKSEK LISANS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8640" y="365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Tezli Yüksek Lisans Yol Haritası</a:t>
            </a:r>
            <a:endParaRPr lang="en-US" sz="23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507617" y="155448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9" name="Text 6"/>
          <p:cNvSpPr/>
          <p:nvPr/>
        </p:nvSpPr>
        <p:spPr>
          <a:xfrm>
            <a:off x="1507617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Dersler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996946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435858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94835" y="155448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4" name="Text 11"/>
          <p:cNvSpPr/>
          <p:nvPr/>
        </p:nvSpPr>
        <p:spPr>
          <a:xfrm>
            <a:off x="4394835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3545586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884164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323076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7282053" y="155448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19" name="Text 16"/>
          <p:cNvSpPr/>
          <p:nvPr/>
        </p:nvSpPr>
        <p:spPr>
          <a:xfrm>
            <a:off x="7282053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432804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Önerisi/Konusu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771382" y="182880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9210294" y="155448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10169271" y="155448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24" name="Text 21"/>
          <p:cNvSpPr/>
          <p:nvPr/>
        </p:nvSpPr>
        <p:spPr>
          <a:xfrm>
            <a:off x="10169271" y="15544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9320022" y="210312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Çalışması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48640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005BAA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1507617" y="3108960"/>
            <a:ext cx="512064" cy="512064"/>
          </a:xfrm>
          <a:prstGeom prst="ellipse">
            <a:avLst/>
          </a:prstGeom>
          <a:solidFill>
            <a:srgbClr val="005BAA"/>
          </a:solidFill>
          <a:ln/>
        </p:spPr>
      </p:sp>
      <p:sp>
        <p:nvSpPr>
          <p:cNvPr id="28" name="Text 25"/>
          <p:cNvSpPr/>
          <p:nvPr/>
        </p:nvSpPr>
        <p:spPr>
          <a:xfrm>
            <a:off x="1507617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658368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Yayın Şartı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2996946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3435858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C8102E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4394835" y="3108960"/>
            <a:ext cx="512064" cy="51206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33" name="Text 30"/>
          <p:cNvSpPr/>
          <p:nvPr/>
        </p:nvSpPr>
        <p:spPr>
          <a:xfrm>
            <a:off x="4394835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700" dirty="0"/>
          </a:p>
        </p:txBody>
      </p:sp>
      <p:sp>
        <p:nvSpPr>
          <p:cNvPr id="34" name="Text 31"/>
          <p:cNvSpPr/>
          <p:nvPr/>
        </p:nvSpPr>
        <p:spPr>
          <a:xfrm>
            <a:off x="3545586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Jüri + Savunma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5884164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23076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1A7F4B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7282053" y="3108960"/>
            <a:ext cx="512064" cy="512064"/>
          </a:xfrm>
          <a:prstGeom prst="ellipse">
            <a:avLst/>
          </a:prstGeom>
          <a:solidFill>
            <a:srgbClr val="1A7F4B"/>
          </a:solidFill>
          <a:ln/>
        </p:spPr>
      </p:sp>
      <p:sp>
        <p:nvSpPr>
          <p:cNvPr id="38" name="Text 35"/>
          <p:cNvSpPr/>
          <p:nvPr/>
        </p:nvSpPr>
        <p:spPr>
          <a:xfrm>
            <a:off x="7282053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700" dirty="0"/>
          </a:p>
        </p:txBody>
      </p:sp>
      <p:sp>
        <p:nvSpPr>
          <p:cNvPr id="39" name="Text 36"/>
          <p:cNvSpPr/>
          <p:nvPr/>
        </p:nvSpPr>
        <p:spPr>
          <a:xfrm>
            <a:off x="6432804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Teslimi</a:t>
            </a:r>
            <a:endParaRPr lang="en-US" sz="1200" dirty="0"/>
          </a:p>
        </p:txBody>
      </p:sp>
      <p:sp>
        <p:nvSpPr>
          <p:cNvPr id="40" name="Text 37"/>
          <p:cNvSpPr/>
          <p:nvPr/>
        </p:nvSpPr>
        <p:spPr>
          <a:xfrm>
            <a:off x="8771382" y="3383280"/>
            <a:ext cx="4206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5BAA"/>
                </a:solidFill>
              </a:rPr>
              <a:t>►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9210294" y="3108960"/>
            <a:ext cx="2430018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9050">
            <a:solidFill>
              <a:srgbClr val="B54708"/>
            </a:solidFill>
            <a:prstDash val="solid"/>
          </a:ln>
          <a:effectLst>
            <a:outerShdw sx="100000" sy="100000" kx="0" ky="0" algn="bl" rotWithShape="0" blurRad="88900" dist="25400" dir="8100000">
              <a:srgbClr val="7C93B3">
                <a:alpha val="22000"/>
              </a:srgbClr>
            </a:outerShdw>
          </a:effectLst>
        </p:spPr>
      </p:sp>
      <p:sp>
        <p:nvSpPr>
          <p:cNvPr id="42" name="Shape 39"/>
          <p:cNvSpPr/>
          <p:nvPr/>
        </p:nvSpPr>
        <p:spPr>
          <a:xfrm>
            <a:off x="10169271" y="3108960"/>
            <a:ext cx="512064" cy="512064"/>
          </a:xfrm>
          <a:prstGeom prst="ellipse">
            <a:avLst/>
          </a:prstGeom>
          <a:solidFill>
            <a:srgbClr val="B54708"/>
          </a:solidFill>
          <a:ln/>
        </p:spPr>
      </p:sp>
      <p:sp>
        <p:nvSpPr>
          <p:cNvPr id="43" name="Text 40"/>
          <p:cNvSpPr/>
          <p:nvPr/>
        </p:nvSpPr>
        <p:spPr>
          <a:xfrm>
            <a:off x="10169271" y="31089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700" dirty="0"/>
          </a:p>
        </p:txBody>
      </p:sp>
      <p:sp>
        <p:nvSpPr>
          <p:cNvPr id="44" name="Text 41"/>
          <p:cNvSpPr/>
          <p:nvPr/>
        </p:nvSpPr>
        <p:spPr>
          <a:xfrm>
            <a:off x="9320022" y="3657600"/>
            <a:ext cx="22105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1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Mezuniyet</a:t>
            </a:r>
            <a:endParaRPr lang="en-US" sz="1200" dirty="0"/>
          </a:p>
        </p:txBody>
      </p:sp>
      <p:sp>
        <p:nvSpPr>
          <p:cNvPr id="45" name="Text 42"/>
          <p:cNvSpPr/>
          <p:nvPr/>
        </p:nvSpPr>
        <p:spPr>
          <a:xfrm>
            <a:off x="548640" y="598932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1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Tez konusu en geç 2. yarıyıl sonunda önerilir ve EYK onayı ile kesinleşir.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 Oryantasyonu</dc:title>
  <dc:subject>PptxGenJS Presentation</dc:subject>
  <dc:creator>Hitit Üniversitesi LEE</dc:creator>
  <cp:lastModifiedBy>Hitit Üniversitesi LEE</cp:lastModifiedBy>
  <cp:revision>1</cp:revision>
  <dcterms:created xsi:type="dcterms:W3CDTF">2026-06-17T19:12:42Z</dcterms:created>
  <dcterms:modified xsi:type="dcterms:W3CDTF">2026-06-17T19:12:42Z</dcterms:modified>
</cp:coreProperties>
</file>